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7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8FC0-F634-A14C-B69D-B52926F1E5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8FC0-F634-A14C-B69D-B52926F1E5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8FC0-F634-A14C-B69D-B52926F1E5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41ED-22D9-48D6-AD92-DEFB12278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8FC0-F634-A14C-B69D-B52926F1E5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8FC0-F634-A14C-B69D-B52926F1E5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8FC0-F634-A14C-B69D-B52926F1E5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8FC0-F634-A14C-B69D-B52926F1E5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4600-0381-4CF3-88F2-7ED7D2E3F9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28FC0-F634-A14C-B69D-B52926F1E5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3BF13-917C-B644-9715-6C11506A3914}" type="datetimeFigureOut">
              <a:rPr lang="en-US" smtClean="0"/>
              <a:pPr/>
              <a:t>9/12/11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28FC0-F634-A14C-B69D-B52926F1E5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940" y="1037226"/>
            <a:ext cx="8517260" cy="1472184"/>
          </a:xfrm>
        </p:spPr>
        <p:txBody>
          <a:bodyPr>
            <a:normAutofit/>
          </a:bodyPr>
          <a:lstStyle/>
          <a:p>
            <a:r>
              <a:rPr lang="en-US" dirty="0" smtClean="0"/>
              <a:t>How Transactions Change Owner’s Equity in an Accounting Equation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3080701"/>
            <a:ext cx="7406640" cy="1752600"/>
          </a:xfrm>
        </p:spPr>
        <p:txBody>
          <a:bodyPr/>
          <a:lstStyle/>
          <a:p>
            <a:pPr algn="r"/>
            <a:r>
              <a:rPr lang="en-US" dirty="0" smtClean="0"/>
              <a:t>The changes that typically effect the day to day activities within a business.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Revenue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Sale on Account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Expense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Withdrawals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Revenue Transactions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5666"/>
            <a:ext cx="8476488" cy="4512733"/>
          </a:xfrm>
        </p:spPr>
        <p:txBody>
          <a:bodyPr/>
          <a:lstStyle/>
          <a:p>
            <a:pPr>
              <a:buNone/>
            </a:pPr>
            <a:r>
              <a:rPr lang="en-US" u="sng" dirty="0" smtClean="0"/>
              <a:t>Received Cash from Sales</a:t>
            </a:r>
          </a:p>
          <a:p>
            <a:pPr>
              <a:buNone/>
            </a:pPr>
            <a:r>
              <a:rPr lang="en-US" dirty="0" smtClean="0"/>
              <a:t>Transactions for the sale of Goods and Services results in an increase in owner’s equity.  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u="sng" dirty="0" smtClean="0"/>
              <a:t>Sold Services on Account</a:t>
            </a:r>
          </a:p>
          <a:p>
            <a:pPr>
              <a:buNone/>
            </a:pPr>
            <a:r>
              <a:rPr lang="en-US" dirty="0" smtClean="0"/>
              <a:t>The customer is allowed to pay the business by a later specified date.</a:t>
            </a: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74638"/>
            <a:ext cx="8305800" cy="780783"/>
          </a:xfrm>
        </p:spPr>
        <p:txBody>
          <a:bodyPr/>
          <a:lstStyle/>
          <a:p>
            <a:r>
              <a:rPr lang="en-US" dirty="0"/>
              <a:t>REVENUE TRANSACTIONS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512050" y="6172200"/>
            <a:ext cx="16319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2-1, page 26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81000" y="1295400"/>
            <a:ext cx="8305800" cy="82232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3399"/>
                </a:solidFill>
                <a:latin typeface="Arial" charset="0"/>
              </a:rPr>
              <a:t>Transaction 6</a:t>
            </a:r>
            <a:r>
              <a:rPr lang="en-US" b="1">
                <a:latin typeface="Arial" charset="0"/>
              </a:rPr>
              <a:t>  August 12. Received cash from sales, $325.00.</a:t>
            </a: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28600" y="33147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228600" y="38100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81000" y="5311775"/>
            <a:ext cx="7467600" cy="82232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3399"/>
                </a:solidFill>
                <a:latin typeface="Arial" charset="0"/>
              </a:rPr>
              <a:t>Transaction 7</a:t>
            </a:r>
            <a:r>
              <a:rPr lang="en-US" b="1">
                <a:latin typeface="Arial" charset="0"/>
              </a:rPr>
              <a:t>  August 12. Sold services on account to Kids Time, $200.00.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838200" y="2103438"/>
            <a:ext cx="8229600" cy="2814637"/>
            <a:chOff x="528" y="1325"/>
            <a:chExt cx="5184" cy="1773"/>
          </a:xfrm>
        </p:grpSpPr>
        <p:pic>
          <p:nvPicPr>
            <p:cNvPr id="7171" name="Picture 3" descr="D:\C21 PowerPoint\Multi_Journal\art for blue\Ch02\Ch02-01a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8" y="1325"/>
              <a:ext cx="5184" cy="1773"/>
            </a:xfrm>
            <a:prstGeom prst="rect">
              <a:avLst/>
            </a:prstGeom>
            <a:solidFill>
              <a:schemeClr val="bg2"/>
            </a:solidFill>
          </p:spPr>
        </p:pic>
        <p:sp>
          <p:nvSpPr>
            <p:cNvPr id="7177" name="Rectangle 9"/>
            <p:cNvSpPr>
              <a:spLocks noChangeArrowheads="1"/>
            </p:cNvSpPr>
            <p:nvPr/>
          </p:nvSpPr>
          <p:spPr bwMode="auto">
            <a:xfrm>
              <a:off x="2244" y="2412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8" name="Rectangle 10"/>
            <p:cNvSpPr>
              <a:spLocks noChangeArrowheads="1"/>
            </p:cNvSpPr>
            <p:nvPr/>
          </p:nvSpPr>
          <p:spPr bwMode="auto">
            <a:xfrm>
              <a:off x="4596" y="2406"/>
              <a:ext cx="96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 autoUpdateAnimBg="0"/>
      <p:bldP spid="7174" grpId="0" animBg="1" autoUpdateAnimBg="0"/>
      <p:bldP spid="7175" grpId="0" animBg="1" autoUpdateAnimBg="0"/>
      <p:bldP spid="7176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 Cash for Expenses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transaction to pay for Goods or Services needed to operate the business results as a decrease in </a:t>
            </a:r>
            <a:r>
              <a:rPr lang="en-US" dirty="0" smtClean="0">
                <a:solidFill>
                  <a:schemeClr val="accent1"/>
                </a:solidFill>
              </a:rPr>
              <a:t>Owner’s Equity.</a:t>
            </a: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762000" y="2133600"/>
            <a:ext cx="8305800" cy="2795588"/>
            <a:chOff x="480" y="1344"/>
            <a:chExt cx="5232" cy="1761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480" y="1344"/>
              <a:ext cx="5232" cy="1761"/>
              <a:chOff x="480" y="1344"/>
              <a:chExt cx="5232" cy="1761"/>
            </a:xfrm>
          </p:grpSpPr>
          <p:pic>
            <p:nvPicPr>
              <p:cNvPr id="8195" name="Picture 3" descr="D:\C21 PowerPoint\Multi_Journal\art for blue\Ch02\Ch02-01b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80" y="1344"/>
                <a:ext cx="5232" cy="1761"/>
              </a:xfrm>
              <a:prstGeom prst="rect">
                <a:avLst/>
              </a:prstGeom>
              <a:noFill/>
            </p:spPr>
          </p:pic>
          <p:pic>
            <p:nvPicPr>
              <p:cNvPr id="8205" name="Picture 13" descr="D:\C21 PowerPoint\Multi_Journal\art for blue\Ch02\Ch02-01b.jpg"/>
              <p:cNvPicPr>
                <a:picLocks noChangeAspect="1" noChangeArrowheads="1"/>
              </p:cNvPicPr>
              <p:nvPr/>
            </p:nvPicPr>
            <p:blipFill>
              <a:blip r:embed="rId2"/>
              <a:srcRect l="23853" t="59967" r="68808" b="32481"/>
              <a:stretch>
                <a:fillRect/>
              </a:stretch>
            </p:blipFill>
            <p:spPr bwMode="auto">
              <a:xfrm>
                <a:off x="4556" y="2388"/>
                <a:ext cx="384" cy="133"/>
              </a:xfrm>
              <a:prstGeom prst="rect">
                <a:avLst/>
              </a:prstGeom>
              <a:noFill/>
            </p:spPr>
          </p:pic>
        </p:grpSp>
        <p:pic>
          <p:nvPicPr>
            <p:cNvPr id="8204" name="Picture 12" descr="D:\C21 PowerPoint\Multi_Journal\art for blue\Ch02\Ch02-01b.jpg"/>
            <p:cNvPicPr>
              <a:picLocks noChangeAspect="1" noChangeArrowheads="1"/>
            </p:cNvPicPr>
            <p:nvPr/>
          </p:nvPicPr>
          <p:blipFill>
            <a:blip r:embed="rId2"/>
            <a:srcRect l="84404" t="38161" r="4587" b="49232"/>
            <a:stretch>
              <a:fillRect/>
            </a:stretch>
          </p:blipFill>
          <p:spPr bwMode="auto">
            <a:xfrm>
              <a:off x="4896" y="2314"/>
              <a:ext cx="576" cy="222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74638"/>
            <a:ext cx="8763000" cy="1143000"/>
          </a:xfrm>
        </p:spPr>
        <p:txBody>
          <a:bodyPr/>
          <a:lstStyle/>
          <a:p>
            <a:r>
              <a:rPr lang="en-US" dirty="0"/>
              <a:t>PAID CASH FOR EXPENSES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81000" y="1295400"/>
            <a:ext cx="8305800" cy="4572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3399"/>
                </a:solidFill>
                <a:latin typeface="Arial" charset="0"/>
              </a:rPr>
              <a:t>Transaction 8</a:t>
            </a:r>
            <a:r>
              <a:rPr lang="en-US" b="1">
                <a:latin typeface="Arial" charset="0"/>
              </a:rPr>
              <a:t>  August 12. Paid cash for rent, $250.00.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228600" y="33147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28600" y="38100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81000" y="5311775"/>
            <a:ext cx="7467600" cy="82232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3399"/>
                </a:solidFill>
                <a:latin typeface="Arial" charset="0"/>
              </a:rPr>
              <a:t>Transaction 9</a:t>
            </a:r>
            <a:r>
              <a:rPr lang="en-US" b="1">
                <a:latin typeface="Arial" charset="0"/>
              </a:rPr>
              <a:t>  August 12. Paid cash for telephone bill, $45.00.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7512050" y="6172200"/>
            <a:ext cx="16319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2-1, page 27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3962400" y="3860800"/>
            <a:ext cx="2286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7296150" y="3822700"/>
            <a:ext cx="2286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873727" y="3804356"/>
            <a:ext cx="1187450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sz="1400" dirty="0">
                <a:solidFill>
                  <a:srgbClr val="0CD7F2"/>
                </a:solidFill>
              </a:rPr>
              <a:t>–45 (expense)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 autoUpdateAnimBg="0"/>
      <p:bldP spid="8197" grpId="0" animBg="1" autoUpdateAnimBg="0"/>
      <p:bldP spid="8198" grpId="0" animBg="1" autoUpdateAnimBg="0"/>
      <p:bldP spid="8199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284" y="133528"/>
            <a:ext cx="8665404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Other Transactions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4" y="1276527"/>
            <a:ext cx="8665404" cy="52286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Received Cash on Account</a:t>
            </a:r>
          </a:p>
          <a:p>
            <a:pPr>
              <a:buNone/>
            </a:pPr>
            <a:r>
              <a:rPr lang="en-US" sz="2000" dirty="0" smtClean="0"/>
              <a:t>This transaction increases Cash, and decreases Accounts Receivable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They receives </a:t>
            </a:r>
            <a:r>
              <a:rPr lang="en-US" sz="2000" b="1" dirty="0">
                <a:solidFill>
                  <a:srgbClr val="FF0000"/>
                </a:solidFill>
              </a:rPr>
              <a:t>cash from a customer for a</a:t>
            </a:r>
            <a:r>
              <a:rPr lang="en-US" sz="2000" b="1" dirty="0" smtClean="0">
                <a:solidFill>
                  <a:srgbClr val="FF0000"/>
                </a:solidFill>
              </a:rPr>
              <a:t> prior sale.</a:t>
            </a:r>
          </a:p>
          <a:p>
            <a:pPr>
              <a:buNone/>
            </a:pPr>
            <a:r>
              <a:rPr lang="en-US" u="sng" dirty="0" smtClean="0"/>
              <a:t>Paid Cash to Owner for Personal Use</a:t>
            </a:r>
          </a:p>
          <a:p>
            <a:pPr>
              <a:buNone/>
            </a:pPr>
            <a:r>
              <a:rPr lang="en-US" sz="2000" dirty="0"/>
              <a:t>This transaction typically decreases Owner’s Equity, and decreases </a:t>
            </a:r>
            <a:r>
              <a:rPr lang="en-US" sz="2000" dirty="0" smtClean="0"/>
              <a:t>Cash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This is also know as a withdrawal.</a:t>
            </a:r>
          </a:p>
          <a:p>
            <a:pPr>
              <a:buNone/>
            </a:pPr>
            <a:r>
              <a:rPr lang="en-US" u="sng" dirty="0" smtClean="0"/>
              <a:t>Summary of Changes in Owner’s Equity</a:t>
            </a:r>
          </a:p>
          <a:p>
            <a:pPr>
              <a:buNone/>
            </a:pPr>
            <a:r>
              <a:rPr lang="en-US" sz="2200" dirty="0" smtClean="0"/>
              <a:t>By adding each transaction effecting Owner’s Equity, the owner can see the total affect they had on the Owner’s Equity, positively or negatively.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dirty="0"/>
              <a:t>OTHER TRANSACTIONS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512050" y="6172200"/>
            <a:ext cx="16319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2-1, page 28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85800" y="914400"/>
            <a:ext cx="8001000" cy="646331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3399"/>
                </a:solidFill>
                <a:latin typeface="Arial" charset="0"/>
              </a:rPr>
              <a:t>Transaction 10</a:t>
            </a:r>
            <a:r>
              <a:rPr lang="en-US" b="1" dirty="0">
                <a:latin typeface="Arial" charset="0"/>
              </a:rPr>
              <a:t>  August 12. Received cash on account from Kids Time, $100.00.</a:t>
            </a: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228600" y="31242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228600" y="37338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81000" y="5311775"/>
            <a:ext cx="7467600" cy="82232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3399"/>
                </a:solidFill>
                <a:latin typeface="Arial" charset="0"/>
              </a:rPr>
              <a:t>Transaction 11</a:t>
            </a:r>
            <a:r>
              <a:rPr lang="en-US" b="1">
                <a:latin typeface="Arial" charset="0"/>
              </a:rPr>
              <a:t>  August 12. Paid cash to owner for personal use, $100.00.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62000" y="1847850"/>
            <a:ext cx="8329613" cy="3090863"/>
            <a:chOff x="480" y="1164"/>
            <a:chExt cx="5247" cy="1947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480" y="1164"/>
              <a:ext cx="5232" cy="1947"/>
              <a:chOff x="480" y="1164"/>
              <a:chExt cx="5232" cy="1947"/>
            </a:xfrm>
          </p:grpSpPr>
          <p:pic>
            <p:nvPicPr>
              <p:cNvPr id="9219" name="Picture 3" descr="D:\C21 PowerPoint\Multi_Journal\art for blue\Ch02\Ch02-01c.jpg"/>
              <p:cNvPicPr>
                <a:picLocks noChangeAspect="1" noChangeArrowheads="1"/>
              </p:cNvPicPr>
              <p:nvPr/>
            </p:nvPicPr>
            <p:blipFill>
              <a:blip r:embed="rId2"/>
              <a:srcRect b="20071"/>
              <a:stretch>
                <a:fillRect/>
              </a:stretch>
            </p:blipFill>
            <p:spPr bwMode="auto">
              <a:xfrm>
                <a:off x="480" y="1164"/>
                <a:ext cx="5232" cy="1947"/>
              </a:xfrm>
              <a:prstGeom prst="rect">
                <a:avLst/>
              </a:prstGeom>
              <a:noFill/>
            </p:spPr>
          </p:pic>
          <p:sp>
            <p:nvSpPr>
              <p:cNvPr id="9226" name="Rectangle 10"/>
              <p:cNvSpPr>
                <a:spLocks noChangeArrowheads="1"/>
              </p:cNvSpPr>
              <p:nvPr/>
            </p:nvSpPr>
            <p:spPr bwMode="auto">
              <a:xfrm>
                <a:off x="2448" y="2289"/>
                <a:ext cx="336" cy="24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25" name="Text Box 9"/>
            <p:cNvSpPr txBox="1">
              <a:spLocks noChangeArrowheads="1"/>
            </p:cNvSpPr>
            <p:nvPr/>
          </p:nvSpPr>
          <p:spPr bwMode="auto">
            <a:xfrm>
              <a:off x="4461" y="2352"/>
              <a:ext cx="1266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548640" anchor="ctr">
              <a:prstTxWarp prst="textNoShape">
                <a:avLst/>
              </a:prstTxWarp>
            </a:bodyPr>
            <a:lstStyle/>
            <a:p>
              <a:r>
                <a:rPr lang="en-US" sz="1400">
                  <a:solidFill>
                    <a:srgbClr val="0CD7F2"/>
                  </a:solidFill>
                </a:rPr>
                <a:t>–100 (withdrawal)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 autoUpdateAnimBg="0"/>
      <p:bldP spid="9222" grpId="0" animBg="1" autoUpdateAnimBg="0"/>
      <p:bldP spid="9223" grpId="0" animBg="1" autoUpdateAnimBg="0"/>
      <p:bldP spid="922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120650" y="1541462"/>
            <a:ext cx="8794750" cy="3775075"/>
          </a:xfrm>
          <a:prstGeom prst="rect">
            <a:avLst/>
          </a:prstGeom>
          <a:gradFill rotWithShape="0">
            <a:gsLst>
              <a:gs pos="0">
                <a:srgbClr val="99FFCC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Aft>
                <a:spcPct val="10000"/>
              </a:spcAft>
              <a:tabLst>
                <a:tab pos="914400" algn="ctr"/>
                <a:tab pos="2171700" algn="l"/>
                <a:tab pos="7315200" algn="ctr"/>
              </a:tabLst>
            </a:pPr>
            <a:r>
              <a:rPr lang="en-US" sz="2800" b="1" dirty="0"/>
              <a:t>	</a:t>
            </a:r>
            <a:r>
              <a:rPr lang="en-US" b="1" dirty="0"/>
              <a:t>Transaction		 Change in </a:t>
            </a:r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7315200" algn="ctr"/>
              </a:tabLst>
            </a:pPr>
            <a:r>
              <a:rPr lang="en-US" b="1" dirty="0"/>
              <a:t> 	Number	Kind of Transaction	Owner’s Equity</a:t>
            </a:r>
            <a:endParaRPr lang="en-US" sz="2800" b="1" dirty="0"/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7315200" algn="ctr"/>
              </a:tabLst>
            </a:pPr>
            <a:endParaRPr lang="en-US" b="1" dirty="0"/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7315200" algn="ctr"/>
              </a:tabLst>
            </a:pPr>
            <a:endParaRPr lang="en-US" b="1" dirty="0"/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7315200" algn="ctr"/>
              </a:tabLst>
            </a:pPr>
            <a:endParaRPr lang="en-US" b="1" dirty="0"/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7315200" algn="ctr"/>
              </a:tabLst>
            </a:pPr>
            <a:endParaRPr lang="en-US" b="1" dirty="0"/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7315200" algn="ctr"/>
              </a:tabLst>
            </a:pPr>
            <a:endParaRPr lang="en-US" dirty="0"/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7315200" algn="ctr"/>
              </a:tabLst>
            </a:pPr>
            <a:endParaRPr lang="en-US" dirty="0"/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7315200" algn="ctr"/>
              </a:tabLst>
            </a:pPr>
            <a:endParaRPr lang="en-US" dirty="0"/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120650" y="2535237"/>
            <a:ext cx="841375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Aft>
                <a:spcPct val="10000"/>
              </a:spcAft>
              <a:tabLst>
                <a:tab pos="914400" algn="ctr"/>
                <a:tab pos="2171700" algn="l"/>
                <a:tab pos="8229600" algn="r"/>
              </a:tabLst>
            </a:pPr>
            <a:r>
              <a:rPr lang="en-US" b="1" dirty="0"/>
              <a:t>	</a:t>
            </a:r>
            <a:r>
              <a:rPr lang="en-US" dirty="0"/>
              <a:t>6	Revenue (cash)	+325.00</a:t>
            </a:r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8229600" algn="r"/>
              </a:tabLst>
            </a:pPr>
            <a:r>
              <a:rPr lang="en-US" dirty="0"/>
              <a:t>	7	Revenue (on account)	+200.00</a:t>
            </a:r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8229600" algn="r"/>
              </a:tabLst>
            </a:pPr>
            <a:r>
              <a:rPr lang="en-US" dirty="0"/>
              <a:t>	8	Expense (rent)	–250.00</a:t>
            </a:r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8229600" algn="r"/>
              </a:tabLst>
            </a:pPr>
            <a:r>
              <a:rPr lang="en-US" dirty="0"/>
              <a:t>	9	Expense (telephone)	–45.00</a:t>
            </a:r>
          </a:p>
          <a:p>
            <a:pPr>
              <a:spcAft>
                <a:spcPct val="10000"/>
              </a:spcAft>
              <a:tabLst>
                <a:tab pos="914400" algn="ctr"/>
                <a:tab pos="2171700" algn="l"/>
                <a:tab pos="8229600" algn="r"/>
              </a:tabLst>
            </a:pPr>
            <a:r>
              <a:rPr lang="en-US" dirty="0"/>
              <a:t>	11	Withdrawal	–100.00</a:t>
            </a:r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120650" y="4635500"/>
            <a:ext cx="84137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Aft>
                <a:spcPct val="10000"/>
              </a:spcAft>
              <a:tabLst>
                <a:tab pos="914400" algn="ctr"/>
                <a:tab pos="2171700" algn="l"/>
                <a:tab pos="8229600" algn="r"/>
              </a:tabLst>
            </a:pPr>
            <a:r>
              <a:rPr lang="en-US" b="1" dirty="0"/>
              <a:t>	</a:t>
            </a:r>
            <a:r>
              <a:rPr lang="en-US" sz="2800" dirty="0"/>
              <a:t>	</a:t>
            </a:r>
            <a:r>
              <a:rPr lang="en-US" dirty="0"/>
              <a:t>Net change in owner’s equity	+130.00</a:t>
            </a:r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792162"/>
          </a:xfrm>
        </p:spPr>
        <p:txBody>
          <a:bodyPr>
            <a:normAutofit fontScale="90000"/>
          </a:bodyPr>
          <a:lstStyle/>
          <a:p>
            <a:r>
              <a:rPr lang="en-US" dirty="0"/>
              <a:t>SUMMARY OF CHANGES IN OWNER’S EQUITY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283450" y="4762500"/>
            <a:ext cx="1219200" cy="38100"/>
            <a:chOff x="4752" y="2820"/>
            <a:chExt cx="768" cy="24"/>
          </a:xfrm>
        </p:grpSpPr>
        <p:sp>
          <p:nvSpPr>
            <p:cNvPr id="109572" name="Line 4"/>
            <p:cNvSpPr>
              <a:spLocks noChangeShapeType="1"/>
            </p:cNvSpPr>
            <p:nvPr/>
          </p:nvSpPr>
          <p:spPr bwMode="auto">
            <a:xfrm>
              <a:off x="4752" y="2820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73" name="Line 5"/>
            <p:cNvSpPr>
              <a:spLocks noChangeShapeType="1"/>
            </p:cNvSpPr>
            <p:nvPr/>
          </p:nvSpPr>
          <p:spPr bwMode="auto">
            <a:xfrm>
              <a:off x="4752" y="2844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574" name="Line 6"/>
          <p:cNvSpPr>
            <a:spLocks noChangeShapeType="1"/>
          </p:cNvSpPr>
          <p:nvPr/>
        </p:nvSpPr>
        <p:spPr bwMode="auto">
          <a:xfrm>
            <a:off x="7261646" y="4114353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7512050" y="6172200"/>
            <a:ext cx="16319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2-1, page 28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6" grpId="0" animBg="1" autoUpdateAnimBg="0"/>
      <p:bldP spid="109571" grpId="0" build="p" autoUpdateAnimBg="0"/>
      <p:bldP spid="109578" grpId="0" autoUpdateAnimBg="0"/>
      <p:bldP spid="10957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393</Words>
  <Application>Microsoft Macintosh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How Transactions Change Owner’s Equity in an Accounting Equation</vt:lpstr>
      <vt:lpstr>Vocabulary</vt:lpstr>
      <vt:lpstr>Revenue Transactions</vt:lpstr>
      <vt:lpstr>REVENUE TRANSACTIONS</vt:lpstr>
      <vt:lpstr>Paid Cash for Expenses</vt:lpstr>
      <vt:lpstr>PAID CASH FOR EXPENSES</vt:lpstr>
      <vt:lpstr>Other Transactions</vt:lpstr>
      <vt:lpstr>OTHER TRANSACTIONS</vt:lpstr>
      <vt:lpstr>SUMMARY OF CHANGES IN OWNER’S EQUITY</vt:lpstr>
    </vt:vector>
  </TitlesOfParts>
  <Company>Woodward-Granger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Proprietorship: Changes that Effect Owner’s Equity</dc:title>
  <dc:creator>David Combs</dc:creator>
  <cp:lastModifiedBy>David Combs</cp:lastModifiedBy>
  <cp:revision>6</cp:revision>
  <dcterms:created xsi:type="dcterms:W3CDTF">2011-09-12T18:52:51Z</dcterms:created>
  <dcterms:modified xsi:type="dcterms:W3CDTF">2011-09-12T18:58:26Z</dcterms:modified>
</cp:coreProperties>
</file>